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Playfair Display"/>
      <p:regular r:id="rId18"/>
      <p:bold r:id="rId19"/>
      <p:italic r:id="rId20"/>
      <p:boldItalic r:id="rId21"/>
    </p:embeddedFont>
    <p:embeddedFont>
      <p:font typeface="Montserrat"/>
      <p:regular r:id="rId22"/>
      <p:bold r:id="rId23"/>
      <p:italic r:id="rId24"/>
      <p:boldItalic r:id="rId25"/>
    </p:embeddedFont>
    <p:embeddedFont>
      <p:font typeface="Lora"/>
      <p:regular r:id="rId26"/>
      <p:bold r:id="rId27"/>
      <p:italic r:id="rId28"/>
      <p:boldItalic r:id="rId29"/>
    </p:embeddedFont>
    <p:embeddedFont>
      <p:font typeface="Oswald"/>
      <p:regular r:id="rId30"/>
      <p:bold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layfairDisplay-italic.fntdata"/><Relationship Id="rId22" Type="http://schemas.openxmlformats.org/officeDocument/2006/relationships/font" Target="fonts/Montserrat-regular.fntdata"/><Relationship Id="rId21" Type="http://schemas.openxmlformats.org/officeDocument/2006/relationships/font" Target="fonts/PlayfairDisplay-boldItalic.fntdata"/><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ora-regular.fntdata"/><Relationship Id="rId25" Type="http://schemas.openxmlformats.org/officeDocument/2006/relationships/font" Target="fonts/Montserrat-boldItalic.fntdata"/><Relationship Id="rId28" Type="http://schemas.openxmlformats.org/officeDocument/2006/relationships/font" Target="fonts/Lora-italic.fntdata"/><Relationship Id="rId27" Type="http://schemas.openxmlformats.org/officeDocument/2006/relationships/font" Target="fonts/Lora-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ora-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swald-bold.fntdata"/><Relationship Id="rId30" Type="http://schemas.openxmlformats.org/officeDocument/2006/relationships/font" Target="fonts/Oswald-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PlayfairDisplay-bold.fntdata"/><Relationship Id="rId18" Type="http://schemas.openxmlformats.org/officeDocument/2006/relationships/font" Target="fonts/PlayfairDisplay-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 name="Shape 54"/>
        <p:cNvGrpSpPr/>
        <p:nvPr/>
      </p:nvGrpSpPr>
      <p:grpSpPr>
        <a:xfrm>
          <a:off x="0" y="0"/>
          <a:ext cx="0" cy="0"/>
          <a:chOff x="0" y="0"/>
          <a:chExt cx="0" cy="0"/>
        </a:xfrm>
      </p:grpSpPr>
      <p:sp>
        <p:nvSpPr>
          <p:cNvPr id="55" name="Google Shape;55;gc6f972163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c6f9721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8d981fdaa0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8d981fdaa0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8da18b7ad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8da18b7ad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8da18b7ad9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8da18b7ad9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c6f972163_0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97216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c6f972163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c6f97216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c6f972163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c6f97216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Originally wanted to be able to scrape from the COVID page and have it link to individual articles </a:t>
            </a:r>
            <a:endParaRPr/>
          </a:p>
          <a:p>
            <a:pPr indent="-317500" lvl="0" marL="457200" rtl="0" algn="l">
              <a:spcBef>
                <a:spcPts val="0"/>
              </a:spcBef>
              <a:spcAft>
                <a:spcPts val="0"/>
              </a:spcAft>
              <a:buSzPts val="1400"/>
              <a:buChar char="-"/>
            </a:pPr>
            <a:r>
              <a:rPr lang="en"/>
              <a:t>MESSSYYYYY + what in the world is HTML</a:t>
            </a:r>
            <a:endParaRPr/>
          </a:p>
          <a:p>
            <a:pPr indent="-317500" lvl="0" marL="457200" rtl="0" algn="l">
              <a:spcBef>
                <a:spcPts val="0"/>
              </a:spcBef>
              <a:spcAft>
                <a:spcPts val="0"/>
              </a:spcAft>
              <a:buSzPts val="1400"/>
              <a:buChar char="-"/>
            </a:pPr>
            <a:r>
              <a:rPr lang="en"/>
              <a:t>Picked specifically ‘Press Release’ and ‘Joint Press Release’ articles to scrape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P values unlabeled </a:t>
            </a:r>
            <a:endParaRPr/>
          </a:p>
          <a:p>
            <a:pPr indent="-317500" lvl="1" marL="914400" rtl="0" algn="l">
              <a:spcBef>
                <a:spcPts val="0"/>
              </a:spcBef>
              <a:spcAft>
                <a:spcPts val="0"/>
              </a:spcAft>
              <a:buSzPts val="1400"/>
              <a:buChar char="-"/>
            </a:pPr>
            <a:r>
              <a:rPr lang="en"/>
              <a:t>Caused a lot of confusion up front on how to scrape them from the HTML </a:t>
            </a:r>
            <a:endParaRPr/>
          </a:p>
          <a:p>
            <a:pPr indent="-317500" lvl="1" marL="914400" rtl="0" algn="l">
              <a:spcBef>
                <a:spcPts val="0"/>
              </a:spcBef>
              <a:spcAft>
                <a:spcPts val="0"/>
              </a:spcAft>
              <a:buSzPts val="1400"/>
              <a:buChar char="-"/>
            </a:pPr>
            <a:r>
              <a:rPr lang="en"/>
              <a:t>Had to pull from &lt;div&gt;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c6f972163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c6f97216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Pulling HTML into python we used the Beautiful Soup library </a:t>
            </a:r>
            <a:endParaRPr/>
          </a:p>
          <a:p>
            <a:pPr indent="-317500" lvl="1" marL="914400" rtl="0" algn="l">
              <a:spcBef>
                <a:spcPts val="0"/>
              </a:spcBef>
              <a:spcAft>
                <a:spcPts val="0"/>
              </a:spcAft>
              <a:buSzPts val="1400"/>
              <a:buChar char="-"/>
            </a:pPr>
            <a:r>
              <a:rPr lang="en"/>
              <a:t>Read HTML and XML files so python can read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For loop to find specific items in the article for sentiment analysis </a:t>
            </a:r>
            <a:endParaRPr/>
          </a:p>
          <a:p>
            <a:pPr indent="-317500" lvl="0" marL="457200" rtl="0" algn="l">
              <a:spcBef>
                <a:spcPts val="0"/>
              </a:spcBef>
              <a:spcAft>
                <a:spcPts val="0"/>
              </a:spcAft>
              <a:buSzPts val="1400"/>
              <a:buChar char="-"/>
            </a:pPr>
            <a:r>
              <a:rPr lang="en"/>
              <a:t>Print format here allowed the text to come out extremely clean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c6f972163_0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c6f97216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Where things started to get a bit messy! </a:t>
            </a:r>
            <a:endParaRPr/>
          </a:p>
          <a:p>
            <a:pPr indent="-317500" lvl="0" marL="457200" rtl="0" algn="l">
              <a:spcBef>
                <a:spcPts val="0"/>
              </a:spcBef>
              <a:spcAft>
                <a:spcPts val="0"/>
              </a:spcAft>
              <a:buSzPts val="1400"/>
              <a:buChar char="-"/>
            </a:pPr>
            <a:r>
              <a:rPr lang="en"/>
              <a:t>Ran for loops to parse data into strings and then into the dataframe </a:t>
            </a:r>
            <a:endParaRPr/>
          </a:p>
          <a:p>
            <a:pPr indent="-317500" lvl="0" marL="457200" rtl="0" algn="l">
              <a:spcBef>
                <a:spcPts val="0"/>
              </a:spcBef>
              <a:spcAft>
                <a:spcPts val="0"/>
              </a:spcAft>
              <a:buSzPts val="1400"/>
              <a:buChar char="-"/>
            </a:pPr>
            <a:r>
              <a:rPr lang="en"/>
              <a:t>Created variables to append into the lists</a:t>
            </a:r>
            <a:endParaRPr/>
          </a:p>
          <a:p>
            <a:pPr indent="0" lvl="0" marL="0" rtl="0" algn="l">
              <a:spcBef>
                <a:spcPts val="0"/>
              </a:spcBef>
              <a:spcAft>
                <a:spcPts val="0"/>
              </a:spcAft>
              <a:buNone/>
            </a:pPr>
            <a:r>
              <a:t/>
            </a:r>
            <a:endParaRPr/>
          </a:p>
          <a:p>
            <a:pPr indent="-317500" lvl="0" marL="457200" rtl="0" algn="l">
              <a:spcBef>
                <a:spcPts val="0"/>
              </a:spcBef>
              <a:spcAft>
                <a:spcPts val="0"/>
              </a:spcAft>
              <a:buClr>
                <a:schemeClr val="dk2"/>
              </a:buClr>
              <a:buSzPts val="1400"/>
              <a:buChar char="-"/>
            </a:pPr>
            <a:r>
              <a:rPr lang="en">
                <a:solidFill>
                  <a:schemeClr val="dk2"/>
                </a:solidFill>
              </a:rPr>
              <a:t>.FIND_ALL(&lt;&gt;, class_= “”) finds all the tags associated with the selected variables </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.FIND(TEXT=TRUE) pulls only the text values out of the HTML code </a:t>
            </a:r>
            <a:endParaRPr>
              <a:solidFill>
                <a:schemeClr val="dk2"/>
              </a:solidFill>
            </a:endParaRPr>
          </a:p>
          <a:p>
            <a:pPr indent="0" lvl="0" marL="0" rtl="0" algn="l">
              <a:spcBef>
                <a:spcPts val="0"/>
              </a:spcBef>
              <a:spcAft>
                <a:spcPts val="0"/>
              </a:spcAft>
              <a:buNone/>
            </a:pPr>
            <a:r>
              <a:t/>
            </a:r>
            <a:endParaRPr>
              <a:solidFill>
                <a:schemeClr val="dk2"/>
              </a:solidFill>
            </a:endParaRPr>
          </a:p>
          <a:p>
            <a:pPr indent="-317500" lvl="0" marL="457200" rtl="0" algn="l">
              <a:spcBef>
                <a:spcPts val="0"/>
              </a:spcBef>
              <a:spcAft>
                <a:spcPts val="0"/>
              </a:spcAft>
              <a:buSzPts val="1400"/>
              <a:buChar char="-"/>
            </a:pPr>
            <a:r>
              <a:rPr lang="en"/>
              <a:t>Formatting the article paragraphs got a little messy</a:t>
            </a:r>
            <a:endParaRPr/>
          </a:p>
          <a:p>
            <a:pPr indent="-317500" lvl="1" marL="914400" rtl="0" algn="l">
              <a:spcBef>
                <a:spcPts val="0"/>
              </a:spcBef>
              <a:spcAft>
                <a:spcPts val="0"/>
              </a:spcAft>
              <a:buSzPts val="1400"/>
              <a:buChar char="-"/>
            </a:pPr>
            <a:r>
              <a:rPr lang="en"/>
              <a:t>Each &lt;p&gt; tag is a section of text, in most cases with the Fed HTML a short paragraph </a:t>
            </a:r>
            <a:endParaRPr/>
          </a:p>
          <a:p>
            <a:pPr indent="-317500" lvl="1" marL="914400" rtl="0" algn="l">
              <a:spcBef>
                <a:spcPts val="0"/>
              </a:spcBef>
              <a:spcAft>
                <a:spcPts val="0"/>
              </a:spcAft>
              <a:buSzPts val="1400"/>
              <a:buChar char="-"/>
            </a:pPr>
            <a:r>
              <a:rPr lang="en"/>
              <a:t>Where the find_all function comes into play </a:t>
            </a:r>
            <a:endParaRPr/>
          </a:p>
          <a:p>
            <a:pPr indent="-317500" lvl="1" marL="914400" rtl="0" algn="l">
              <a:spcBef>
                <a:spcPts val="0"/>
              </a:spcBef>
              <a:spcAft>
                <a:spcPts val="0"/>
              </a:spcAft>
              <a:buSzPts val="1400"/>
              <a:buChar char="-"/>
            </a:pPr>
            <a:r>
              <a:rPr lang="en"/>
              <a:t>Finds ALL tags under the &lt;div&gt; tag with class of the col-xs-12…… </a:t>
            </a:r>
            <a:endParaRPr/>
          </a:p>
          <a:p>
            <a:pPr indent="-317500" lvl="1" marL="914400" rtl="0" algn="l">
              <a:spcBef>
                <a:spcPts val="0"/>
              </a:spcBef>
              <a:spcAft>
                <a:spcPts val="0"/>
              </a:spcAft>
              <a:buSzPts val="1400"/>
              <a:buChar char="-"/>
            </a:pPr>
            <a:r>
              <a:rPr lang="en"/>
              <a:t>So all of the &lt;p&gt; tags beneath </a:t>
            </a:r>
            <a:endParaRPr/>
          </a:p>
          <a:p>
            <a:pPr indent="-317500" lvl="1" marL="914400" rtl="0" algn="l">
              <a:spcBef>
                <a:spcPts val="0"/>
              </a:spcBef>
              <a:spcAft>
                <a:spcPts val="0"/>
              </a:spcAft>
              <a:buSzPts val="1400"/>
              <a:buChar char="-"/>
            </a:pPr>
            <a:r>
              <a:rPr lang="en"/>
              <a:t>For some articles there are a lot of these &lt;p&gt; tags</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The last for loop runs through all of the &lt;p&gt; tags and appends them to a single list. </a:t>
            </a:r>
            <a:endParaRPr/>
          </a:p>
          <a:p>
            <a:pPr indent="-317500" lvl="1" marL="914400" rtl="0" algn="l">
              <a:spcBef>
                <a:spcPts val="0"/>
              </a:spcBef>
              <a:spcAft>
                <a:spcPts val="0"/>
              </a:spcAft>
              <a:buSzPts val="1400"/>
              <a:buChar char="-"/>
            </a:pPr>
            <a:r>
              <a:rPr lang="en"/>
              <a:t>Converts the p tags then into text </a:t>
            </a:r>
            <a:endParaRPr/>
          </a:p>
          <a:p>
            <a:pPr indent="-317500" lvl="1" marL="914400" rtl="0" algn="l">
              <a:spcBef>
                <a:spcPts val="0"/>
              </a:spcBef>
              <a:spcAft>
                <a:spcPts val="0"/>
              </a:spcAft>
              <a:buSzPts val="1400"/>
              <a:buChar char="-"/>
            </a:pPr>
            <a:r>
              <a:rPr lang="en"/>
              <a:t>Appends them to a list (list of paragraphs)</a:t>
            </a:r>
            <a:endParaRPr/>
          </a:p>
          <a:p>
            <a:pPr indent="-317500" lvl="1" marL="914400" rtl="0" algn="l">
              <a:spcBef>
                <a:spcPts val="0"/>
              </a:spcBef>
              <a:spcAft>
                <a:spcPts val="0"/>
              </a:spcAft>
              <a:buSzPts val="1400"/>
              <a:buChar char="-"/>
            </a:pPr>
            <a:r>
              <a:rPr lang="en"/>
              <a:t>Joins into one text block </a:t>
            </a:r>
            <a:endParaRPr/>
          </a:p>
          <a:p>
            <a:pPr indent="-317500" lvl="1" marL="914400" rtl="0" algn="l">
              <a:spcBef>
                <a:spcPts val="0"/>
              </a:spcBef>
              <a:spcAft>
                <a:spcPts val="0"/>
              </a:spcAft>
              <a:buSzPts val="1400"/>
              <a:buChar char="-"/>
            </a:pPr>
            <a:r>
              <a:rPr lang="en"/>
              <a:t>Supposedly the re.sub(:LSKDFJ) should go in and pull out the “\n” (aka next line) tags. </a:t>
            </a:r>
            <a:endParaRPr/>
          </a:p>
          <a:p>
            <a:pPr indent="-317500" lvl="2" marL="1371600" rtl="0" algn="l">
              <a:spcBef>
                <a:spcPts val="0"/>
              </a:spcBef>
              <a:spcAft>
                <a:spcPts val="0"/>
              </a:spcAft>
              <a:buSzPts val="1400"/>
              <a:buChar char="-"/>
            </a:pPr>
            <a:r>
              <a:rPr lang="en"/>
              <a:t>Replace with “”</a:t>
            </a:r>
            <a:endParaRPr/>
          </a:p>
          <a:p>
            <a:pPr indent="-317500" lvl="2" marL="1371600" rtl="0" algn="l">
              <a:spcBef>
                <a:spcPts val="0"/>
              </a:spcBef>
              <a:spcAft>
                <a:spcPts val="0"/>
              </a:spcAft>
              <a:buSzPts val="1400"/>
              <a:buChar char="-"/>
            </a:pPr>
            <a:r>
              <a:rPr lang="en"/>
              <a:t>For some reason with the formatting it did not pull out these next line tags</a:t>
            </a:r>
            <a:endParaRPr/>
          </a:p>
          <a:p>
            <a:pPr indent="-317500" lvl="1" marL="914400" rtl="0" algn="l">
              <a:spcBef>
                <a:spcPts val="0"/>
              </a:spcBef>
              <a:spcAft>
                <a:spcPts val="0"/>
              </a:spcAft>
              <a:buSzPts val="1400"/>
              <a:buChar char="-"/>
            </a:pPr>
            <a:r>
              <a:rPr lang="en"/>
              <a:t>Append new text block into the text_lists to be put into the dataframe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c6f972163_0_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c6f97216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Form a dataframe and send it off into .csv format </a:t>
            </a:r>
            <a:endParaRPr/>
          </a:p>
          <a:p>
            <a:pPr indent="-317500" lvl="1" marL="914400" rtl="0" algn="l">
              <a:spcBef>
                <a:spcPts val="0"/>
              </a:spcBef>
              <a:spcAft>
                <a:spcPts val="0"/>
              </a:spcAft>
              <a:buSzPts val="1400"/>
              <a:buChar char="-"/>
            </a:pPr>
            <a:r>
              <a:rPr lang="en"/>
              <a:t>So it can be pulled into other notebooks for easy access and manipulation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For this specific DF I only scraped the Federal Reserve’s </a:t>
            </a:r>
            <a:endParaRPr/>
          </a:p>
          <a:p>
            <a:pPr indent="-317500" lvl="0" marL="457200" rtl="0" algn="l">
              <a:spcBef>
                <a:spcPts val="0"/>
              </a:spcBef>
              <a:spcAft>
                <a:spcPts val="0"/>
              </a:spcAft>
              <a:buSzPts val="1400"/>
              <a:buChar char="-"/>
            </a:pPr>
            <a:r>
              <a:rPr lang="en"/>
              <a:t>FEDERAL OPEN MARKET COMMITTEE statements regarding COVID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c6f972163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c6f97216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8da18b7a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8da18b7a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358475" y="0"/>
            <a:ext cx="38532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44250" y="1403850"/>
            <a:ext cx="8455500" cy="21468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3" name="Google Shape;13;p2"/>
          <p:cNvSpPr txBox="1"/>
          <p:nvPr>
            <p:ph idx="1" type="subTitle"/>
          </p:nvPr>
        </p:nvSpPr>
        <p:spPr>
          <a:xfrm>
            <a:off x="344250" y="3550650"/>
            <a:ext cx="4910100" cy="577800"/>
          </a:xfrm>
          <a:prstGeom prst="rect">
            <a:avLst/>
          </a:prstGeom>
          <a:solidFill>
            <a:schemeClr val="dk2"/>
          </a:solidFill>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4" name="Google Shape;14;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999925"/>
            <a:ext cx="8520600" cy="21462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highlight>
                  <a:schemeClr val="dk1"/>
                </a:highlight>
              </a:defRPr>
            </a:lvl1pPr>
            <a:lvl2pPr indent="-317500" lvl="1" marL="914400" algn="ctr">
              <a:spcBef>
                <a:spcPts val="1600"/>
              </a:spcBef>
              <a:spcAft>
                <a:spcPts val="0"/>
              </a:spcAft>
              <a:buSzPts val="1400"/>
              <a:buChar char="○"/>
              <a:defRPr>
                <a:highlight>
                  <a:schemeClr val="dk1"/>
                </a:highlight>
              </a:defRPr>
            </a:lvl2pPr>
            <a:lvl3pPr indent="-317500" lvl="2" marL="1371600" algn="ctr">
              <a:spcBef>
                <a:spcPts val="1600"/>
              </a:spcBef>
              <a:spcAft>
                <a:spcPts val="0"/>
              </a:spcAft>
              <a:buSzPts val="1400"/>
              <a:buChar char="■"/>
              <a:defRPr>
                <a:highlight>
                  <a:schemeClr val="dk1"/>
                </a:highlight>
              </a:defRPr>
            </a:lvl3pPr>
            <a:lvl4pPr indent="-317500" lvl="3" marL="1828800" algn="ctr">
              <a:spcBef>
                <a:spcPts val="1600"/>
              </a:spcBef>
              <a:spcAft>
                <a:spcPts val="0"/>
              </a:spcAft>
              <a:buSzPts val="1400"/>
              <a:buChar char="●"/>
              <a:defRPr>
                <a:highlight>
                  <a:schemeClr val="dk1"/>
                </a:highlight>
              </a:defRPr>
            </a:lvl4pPr>
            <a:lvl5pPr indent="-317500" lvl="4" marL="2286000" algn="ctr">
              <a:spcBef>
                <a:spcPts val="1600"/>
              </a:spcBef>
              <a:spcAft>
                <a:spcPts val="0"/>
              </a:spcAft>
              <a:buSzPts val="1400"/>
              <a:buChar char="○"/>
              <a:defRPr>
                <a:highlight>
                  <a:schemeClr val="dk1"/>
                </a:highlight>
              </a:defRPr>
            </a:lvl5pPr>
            <a:lvl6pPr indent="-317500" lvl="5" marL="2743200" algn="ctr">
              <a:spcBef>
                <a:spcPts val="1600"/>
              </a:spcBef>
              <a:spcAft>
                <a:spcPts val="0"/>
              </a:spcAft>
              <a:buSzPts val="1400"/>
              <a:buChar char="■"/>
              <a:defRPr>
                <a:highlight>
                  <a:schemeClr val="dk1"/>
                </a:highlight>
              </a:defRPr>
            </a:lvl6pPr>
            <a:lvl7pPr indent="-317500" lvl="6" marL="3200400" algn="ctr">
              <a:spcBef>
                <a:spcPts val="1600"/>
              </a:spcBef>
              <a:spcAft>
                <a:spcPts val="0"/>
              </a:spcAft>
              <a:buSzPts val="1400"/>
              <a:buChar char="●"/>
              <a:defRPr>
                <a:highlight>
                  <a:schemeClr val="dk1"/>
                </a:highlight>
              </a:defRPr>
            </a:lvl7pPr>
            <a:lvl8pPr indent="-317500" lvl="7" marL="3657600" algn="ctr">
              <a:spcBef>
                <a:spcPts val="1600"/>
              </a:spcBef>
              <a:spcAft>
                <a:spcPts val="0"/>
              </a:spcAft>
              <a:buSzPts val="1400"/>
              <a:buChar char="○"/>
              <a:defRPr>
                <a:highlight>
                  <a:schemeClr val="dk1"/>
                </a:highlight>
              </a:defRPr>
            </a:lvl8pPr>
            <a:lvl9pPr indent="-317500" lvl="8" marL="4114800" algn="ctr">
              <a:spcBef>
                <a:spcPts val="1600"/>
              </a:spcBef>
              <a:spcAft>
                <a:spcPts val="1600"/>
              </a:spcAft>
              <a:buSzPts val="1400"/>
              <a:buChar char="■"/>
              <a:defRPr>
                <a:highlight>
                  <a:schemeClr val="dk1"/>
                </a:highlight>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5"/>
        </a:solidFill>
      </p:bgPr>
    </p:bg>
    <p:spTree>
      <p:nvGrpSpPr>
        <p:cNvPr id="15"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344250" y="1403850"/>
            <a:ext cx="8455500" cy="21468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18" name="Google Shape;18;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 name="Google Shape;21;p4"/>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5"/>
          <p:cNvSpPr txBox="1"/>
          <p:nvPr>
            <p:ph idx="1" type="body"/>
          </p:nvPr>
        </p:nvSpPr>
        <p:spPr>
          <a:xfrm>
            <a:off x="311700" y="1234050"/>
            <a:ext cx="3999900" cy="33348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234050"/>
            <a:ext cx="3999900" cy="33348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37" name="Google Shape;3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9"/>
          <p:cNvSpPr txBox="1"/>
          <p:nvPr>
            <p:ph type="title"/>
          </p:nvPr>
        </p:nvSpPr>
        <p:spPr>
          <a:xfrm>
            <a:off x="265500" y="1081675"/>
            <a:ext cx="4045200" cy="17862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highlight>
                  <a:schemeClr val="lt1"/>
                </a:highlight>
              </a:defRPr>
            </a:lvl1pPr>
            <a:lvl2pPr indent="-317500" lvl="1" marL="914400">
              <a:spcBef>
                <a:spcPts val="1600"/>
              </a:spcBef>
              <a:spcAft>
                <a:spcPts val="0"/>
              </a:spcAft>
              <a:buSzPts val="1400"/>
              <a:buChar char="○"/>
              <a:defRPr>
                <a:highlight>
                  <a:schemeClr val="lt1"/>
                </a:highlight>
              </a:defRPr>
            </a:lvl2pPr>
            <a:lvl3pPr indent="-317500" lvl="2" marL="1371600">
              <a:spcBef>
                <a:spcPts val="1600"/>
              </a:spcBef>
              <a:spcAft>
                <a:spcPts val="0"/>
              </a:spcAft>
              <a:buSzPts val="1400"/>
              <a:buChar char="■"/>
              <a:defRPr>
                <a:highlight>
                  <a:schemeClr val="lt1"/>
                </a:highlight>
              </a:defRPr>
            </a:lvl3pPr>
            <a:lvl4pPr indent="-317500" lvl="3" marL="1828800">
              <a:spcBef>
                <a:spcPts val="1600"/>
              </a:spcBef>
              <a:spcAft>
                <a:spcPts val="0"/>
              </a:spcAft>
              <a:buSzPts val="1400"/>
              <a:buChar char="●"/>
              <a:defRPr>
                <a:highlight>
                  <a:schemeClr val="lt1"/>
                </a:highlight>
              </a:defRPr>
            </a:lvl4pPr>
            <a:lvl5pPr indent="-317500" lvl="4" marL="2286000">
              <a:spcBef>
                <a:spcPts val="1600"/>
              </a:spcBef>
              <a:spcAft>
                <a:spcPts val="0"/>
              </a:spcAft>
              <a:buSzPts val="1400"/>
              <a:buChar char="○"/>
              <a:defRPr>
                <a:highlight>
                  <a:schemeClr val="lt1"/>
                </a:highlight>
              </a:defRPr>
            </a:lvl5pPr>
            <a:lvl6pPr indent="-317500" lvl="5" marL="2743200">
              <a:spcBef>
                <a:spcPts val="1600"/>
              </a:spcBef>
              <a:spcAft>
                <a:spcPts val="0"/>
              </a:spcAft>
              <a:buSzPts val="1400"/>
              <a:buChar char="■"/>
              <a:defRPr>
                <a:highlight>
                  <a:schemeClr val="lt1"/>
                </a:highlight>
              </a:defRPr>
            </a:lvl6pPr>
            <a:lvl7pPr indent="-317500" lvl="6" marL="3200400">
              <a:spcBef>
                <a:spcPts val="1600"/>
              </a:spcBef>
              <a:spcAft>
                <a:spcPts val="0"/>
              </a:spcAft>
              <a:buSzPts val="1400"/>
              <a:buChar char="●"/>
              <a:defRPr>
                <a:highlight>
                  <a:schemeClr val="lt1"/>
                </a:highlight>
              </a:defRPr>
            </a:lvl7pPr>
            <a:lvl8pPr indent="-317500" lvl="7" marL="3657600">
              <a:spcBef>
                <a:spcPts val="1600"/>
              </a:spcBef>
              <a:spcAft>
                <a:spcPts val="0"/>
              </a:spcAft>
              <a:buSzPts val="1400"/>
              <a:buChar char="○"/>
              <a:defRPr>
                <a:highlight>
                  <a:schemeClr val="lt1"/>
                </a:highlight>
              </a:defRPr>
            </a:lvl8pPr>
            <a:lvl9pPr indent="-317500" lvl="8" marL="4114800">
              <a:spcBef>
                <a:spcPts val="1600"/>
              </a:spcBef>
              <a:spcAft>
                <a:spcPts val="1600"/>
              </a:spcAft>
              <a:buSzPts val="1400"/>
              <a:buChar char="■"/>
              <a:defRPr>
                <a:highlight>
                  <a:schemeClr val="lt1"/>
                </a:highlight>
              </a:defRPr>
            </a:lvl9pPr>
          </a:lstStyle>
          <a:p/>
        </p:txBody>
      </p:sp>
      <p:sp>
        <p:nvSpPr>
          <p:cNvPr id="44" name="Google Shape;4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highlight>
                  <a:schemeClr val="dk1"/>
                </a:highlight>
              </a:defRPr>
            </a:lvl1pPr>
          </a:lstStyle>
          <a:p/>
        </p:txBody>
      </p:sp>
      <p:sp>
        <p:nvSpPr>
          <p:cNvPr id="47" name="Google Shape;47;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op">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p:txBody>
      </p:sp>
      <p:sp>
        <p:nvSpPr>
          <p:cNvPr id="7" name="Google Shape;7;p1"/>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indent="-317500" lvl="1" marL="9144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indent="-317500" lvl="2" marL="13716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indent="-317500" lvl="3" marL="18288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indent="-317500" lvl="4" marL="22860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indent="-317500" lvl="5" marL="27432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indent="-317500" lvl="6" marL="32004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indent="-317500" lvl="7" marL="36576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indent="-317500" lvl="8" marL="4114800">
              <a:lnSpc>
                <a:spcPct val="115000"/>
              </a:lnSpc>
              <a:spcBef>
                <a:spcPts val="1600"/>
              </a:spcBef>
              <a:spcAft>
                <a:spcPts val="160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24.jpg"/><Relationship Id="rId4" Type="http://schemas.openxmlformats.org/officeDocument/2006/relationships/image" Target="../media/image16.jpg"/><Relationship Id="rId5"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3.png"/><Relationship Id="rId4" Type="http://schemas.openxmlformats.org/officeDocument/2006/relationships/image" Target="../media/image1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1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7.png"/><Relationship Id="rId5"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9.jpg"/><Relationship Id="rId4" Type="http://schemas.openxmlformats.org/officeDocument/2006/relationships/image" Target="../media/image18.jpg"/><Relationship Id="rId5" Type="http://schemas.openxmlformats.org/officeDocument/2006/relationships/image" Target="../media/image2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 name="Shape 57"/>
        <p:cNvGrpSpPr/>
        <p:nvPr/>
      </p:nvGrpSpPr>
      <p:grpSpPr>
        <a:xfrm>
          <a:off x="0" y="0"/>
          <a:ext cx="0" cy="0"/>
          <a:chOff x="0" y="0"/>
          <a:chExt cx="0" cy="0"/>
        </a:xfrm>
      </p:grpSpPr>
      <p:sp>
        <p:nvSpPr>
          <p:cNvPr id="58" name="Google Shape;58;p13"/>
          <p:cNvSpPr txBox="1"/>
          <p:nvPr>
            <p:ph idx="4294967295" type="title"/>
          </p:nvPr>
        </p:nvSpPr>
        <p:spPr>
          <a:xfrm>
            <a:off x="5836250" y="1680900"/>
            <a:ext cx="3204000" cy="252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solidFill>
                  <a:schemeClr val="accent1"/>
                </a:solidFill>
              </a:rPr>
              <a:t>Fed </a:t>
            </a:r>
            <a:r>
              <a:rPr lang="en" sz="3200">
                <a:solidFill>
                  <a:schemeClr val="accent1"/>
                </a:solidFill>
              </a:rPr>
              <a:t>Announcements</a:t>
            </a:r>
            <a:r>
              <a:rPr lang="en" sz="3200">
                <a:solidFill>
                  <a:schemeClr val="accent1"/>
                </a:solidFill>
              </a:rPr>
              <a:t> </a:t>
            </a:r>
            <a:endParaRPr sz="3200">
              <a:solidFill>
                <a:schemeClr val="accent1"/>
              </a:solidFill>
            </a:endParaRPr>
          </a:p>
          <a:p>
            <a:pPr indent="0" lvl="0" marL="0" rtl="0" algn="l">
              <a:spcBef>
                <a:spcPts val="0"/>
              </a:spcBef>
              <a:spcAft>
                <a:spcPts val="0"/>
              </a:spcAft>
              <a:buNone/>
            </a:pPr>
            <a:r>
              <a:rPr lang="en" sz="3500">
                <a:solidFill>
                  <a:schemeClr val="accent1"/>
                </a:solidFill>
              </a:rPr>
              <a:t>&amp; the </a:t>
            </a:r>
            <a:endParaRPr sz="3500">
              <a:solidFill>
                <a:schemeClr val="accent1"/>
              </a:solidFill>
            </a:endParaRPr>
          </a:p>
          <a:p>
            <a:pPr indent="0" lvl="0" marL="0" rtl="0" algn="l">
              <a:spcBef>
                <a:spcPts val="0"/>
              </a:spcBef>
              <a:spcAft>
                <a:spcPts val="0"/>
              </a:spcAft>
              <a:buNone/>
            </a:pPr>
            <a:r>
              <a:rPr lang="en" sz="3500">
                <a:solidFill>
                  <a:schemeClr val="accent1"/>
                </a:solidFill>
              </a:rPr>
              <a:t>S&amp;P 500 during</a:t>
            </a:r>
            <a:endParaRPr sz="3500">
              <a:solidFill>
                <a:schemeClr val="accent1"/>
              </a:solidFill>
            </a:endParaRPr>
          </a:p>
          <a:p>
            <a:pPr indent="0" lvl="0" marL="0" rtl="0" algn="l">
              <a:spcBef>
                <a:spcPts val="0"/>
              </a:spcBef>
              <a:spcAft>
                <a:spcPts val="0"/>
              </a:spcAft>
              <a:buNone/>
            </a:pPr>
            <a:r>
              <a:rPr lang="en" sz="3500">
                <a:solidFill>
                  <a:schemeClr val="accent1"/>
                </a:solidFill>
              </a:rPr>
              <a:t>COVID -19 </a:t>
            </a:r>
            <a:endParaRPr sz="3500">
              <a:solidFill>
                <a:schemeClr val="accent1"/>
              </a:solidFill>
            </a:endParaRPr>
          </a:p>
        </p:txBody>
      </p:sp>
      <p:sp>
        <p:nvSpPr>
          <p:cNvPr id="59" name="Google Shape;59;p13"/>
          <p:cNvSpPr txBox="1"/>
          <p:nvPr>
            <p:ph idx="4294967295" type="subTitle"/>
          </p:nvPr>
        </p:nvSpPr>
        <p:spPr>
          <a:xfrm>
            <a:off x="5940000" y="4082725"/>
            <a:ext cx="3204000" cy="472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Moses Devanesan, Mindy Bright, Casey Burke, Matthew Olentine </a:t>
            </a:r>
            <a:r>
              <a:rPr b="1" lang="en" sz="1600"/>
              <a:t>Project 2</a:t>
            </a:r>
            <a:endParaRPr b="1" sz="1600"/>
          </a:p>
        </p:txBody>
      </p:sp>
      <p:pic>
        <p:nvPicPr>
          <p:cNvPr id="60" name="Google Shape;60;p13"/>
          <p:cNvPicPr preferRelativeResize="0"/>
          <p:nvPr/>
        </p:nvPicPr>
        <p:blipFill rotWithShape="1">
          <a:blip r:embed="rId3">
            <a:alphaModFix/>
          </a:blip>
          <a:srcRect b="0" l="37858" r="37856" t="0"/>
          <a:stretch/>
        </p:blipFill>
        <p:spPr>
          <a:xfrm>
            <a:off x="76200" y="70650"/>
            <a:ext cx="1822202" cy="5002197"/>
          </a:xfrm>
          <a:prstGeom prst="rect">
            <a:avLst/>
          </a:prstGeom>
          <a:noFill/>
          <a:ln>
            <a:noFill/>
          </a:ln>
        </p:spPr>
      </p:pic>
      <p:pic>
        <p:nvPicPr>
          <p:cNvPr id="61" name="Google Shape;61;p13"/>
          <p:cNvPicPr preferRelativeResize="0"/>
          <p:nvPr/>
        </p:nvPicPr>
        <p:blipFill rotWithShape="1">
          <a:blip r:embed="rId4">
            <a:alphaModFix/>
          </a:blip>
          <a:srcRect b="0" l="37137" r="37134" t="0"/>
          <a:stretch/>
        </p:blipFill>
        <p:spPr>
          <a:xfrm>
            <a:off x="1939424" y="70650"/>
            <a:ext cx="1822202" cy="5002198"/>
          </a:xfrm>
          <a:prstGeom prst="rect">
            <a:avLst/>
          </a:prstGeom>
          <a:noFill/>
          <a:ln>
            <a:noFill/>
          </a:ln>
        </p:spPr>
      </p:pic>
      <p:pic>
        <p:nvPicPr>
          <p:cNvPr id="62" name="Google Shape;62;p13"/>
          <p:cNvPicPr preferRelativeResize="0"/>
          <p:nvPr/>
        </p:nvPicPr>
        <p:blipFill rotWithShape="1">
          <a:blip r:embed="rId5">
            <a:alphaModFix/>
          </a:blip>
          <a:srcRect b="0" l="31787" r="31783" t="0"/>
          <a:stretch/>
        </p:blipFill>
        <p:spPr>
          <a:xfrm>
            <a:off x="3802650" y="70650"/>
            <a:ext cx="1822201" cy="500219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pic>
        <p:nvPicPr>
          <p:cNvPr id="130" name="Google Shape;130;p22"/>
          <p:cNvPicPr preferRelativeResize="0"/>
          <p:nvPr/>
        </p:nvPicPr>
        <p:blipFill>
          <a:blip r:embed="rId3">
            <a:alphaModFix/>
          </a:blip>
          <a:stretch>
            <a:fillRect/>
          </a:stretch>
        </p:blipFill>
        <p:spPr>
          <a:xfrm>
            <a:off x="4769005" y="583123"/>
            <a:ext cx="4079346" cy="3900674"/>
          </a:xfrm>
          <a:prstGeom prst="rect">
            <a:avLst/>
          </a:prstGeom>
          <a:noFill/>
          <a:ln>
            <a:noFill/>
          </a:ln>
        </p:spPr>
      </p:pic>
      <p:sp>
        <p:nvSpPr>
          <p:cNvPr id="131" name="Google Shape;131;p22"/>
          <p:cNvSpPr txBox="1"/>
          <p:nvPr/>
        </p:nvSpPr>
        <p:spPr>
          <a:xfrm>
            <a:off x="545250" y="722500"/>
            <a:ext cx="3930000" cy="3396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Playfair Display"/>
              <a:buChar char="-"/>
            </a:pPr>
            <a:r>
              <a:rPr lang="en">
                <a:latin typeface="Playfair Display"/>
                <a:ea typeface="Playfair Display"/>
                <a:cs typeface="Playfair Display"/>
                <a:sym typeface="Playfair Display"/>
              </a:rPr>
              <a:t>Used VADER to analyse Fed articles pulled in through the scraper</a:t>
            </a:r>
            <a:endParaRPr>
              <a:latin typeface="Playfair Display"/>
              <a:ea typeface="Playfair Display"/>
              <a:cs typeface="Playfair Display"/>
              <a:sym typeface="Playfair Display"/>
            </a:endParaRPr>
          </a:p>
          <a:p>
            <a:pPr indent="0" lvl="0" marL="457200" rtl="0" algn="l">
              <a:spcBef>
                <a:spcPts val="0"/>
              </a:spcBef>
              <a:spcAft>
                <a:spcPts val="0"/>
              </a:spcAft>
              <a:buNone/>
            </a:pPr>
            <a:r>
              <a:t/>
            </a:r>
            <a:endParaRPr>
              <a:latin typeface="Playfair Display"/>
              <a:ea typeface="Playfair Display"/>
              <a:cs typeface="Playfair Display"/>
              <a:sym typeface="Playfair Display"/>
            </a:endParaRPr>
          </a:p>
          <a:p>
            <a:pPr indent="0" lvl="0" marL="457200" rtl="0" algn="l">
              <a:spcBef>
                <a:spcPts val="0"/>
              </a:spcBef>
              <a:spcAft>
                <a:spcPts val="0"/>
              </a:spcAft>
              <a:buNone/>
            </a:pPr>
            <a:r>
              <a:t/>
            </a:r>
            <a:endParaRPr>
              <a:latin typeface="Playfair Display"/>
              <a:ea typeface="Playfair Display"/>
              <a:cs typeface="Playfair Display"/>
              <a:sym typeface="Playfair Display"/>
            </a:endParaRPr>
          </a:p>
          <a:p>
            <a:pPr indent="-317500" lvl="0" marL="457200" rtl="0" algn="l">
              <a:spcBef>
                <a:spcPts val="0"/>
              </a:spcBef>
              <a:spcAft>
                <a:spcPts val="0"/>
              </a:spcAft>
              <a:buSzPts val="1400"/>
              <a:buFont typeface="Playfair Display"/>
              <a:buChar char="-"/>
            </a:pPr>
            <a:r>
              <a:rPr lang="en">
                <a:latin typeface="Playfair Display"/>
                <a:ea typeface="Playfair Display"/>
                <a:cs typeface="Playfair Display"/>
                <a:sym typeface="Playfair Display"/>
              </a:rPr>
              <a:t>VADER sentiment analysis was used to:</a:t>
            </a:r>
            <a:endParaRPr>
              <a:latin typeface="Playfair Display"/>
              <a:ea typeface="Playfair Display"/>
              <a:cs typeface="Playfair Display"/>
              <a:sym typeface="Playfair Display"/>
            </a:endParaRPr>
          </a:p>
          <a:p>
            <a:pPr indent="-317500" lvl="1" marL="914400" rtl="0" algn="l">
              <a:spcBef>
                <a:spcPts val="0"/>
              </a:spcBef>
              <a:spcAft>
                <a:spcPts val="0"/>
              </a:spcAft>
              <a:buSzPts val="1400"/>
              <a:buFont typeface="Playfair Display"/>
              <a:buChar char="-"/>
            </a:pPr>
            <a:r>
              <a:rPr lang="en">
                <a:latin typeface="Playfair Display"/>
                <a:ea typeface="Playfair Display"/>
                <a:cs typeface="Playfair Display"/>
                <a:sym typeface="Playfair Display"/>
              </a:rPr>
              <a:t>Determine most sentiment from the text in each individual article</a:t>
            </a:r>
            <a:endParaRPr>
              <a:latin typeface="Playfair Display"/>
              <a:ea typeface="Playfair Display"/>
              <a:cs typeface="Playfair Display"/>
              <a:sym typeface="Playfair Display"/>
            </a:endParaRPr>
          </a:p>
          <a:p>
            <a:pPr indent="-317500" lvl="1" marL="914400" rtl="0" algn="l">
              <a:spcBef>
                <a:spcPts val="0"/>
              </a:spcBef>
              <a:spcAft>
                <a:spcPts val="0"/>
              </a:spcAft>
              <a:buSzPts val="1400"/>
              <a:buFont typeface="Playfair Display"/>
              <a:buChar char="-"/>
            </a:pPr>
            <a:r>
              <a:rPr lang="en">
                <a:latin typeface="Playfair Display"/>
                <a:ea typeface="Playfair Display"/>
                <a:cs typeface="Playfair Display"/>
                <a:sym typeface="Playfair Display"/>
              </a:rPr>
              <a:t>Provide trading algorithm with the dates of the articles with highest compounded scores, which then generates a buy signal*</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rPr lang="en">
                <a:latin typeface="Playfair Display"/>
                <a:ea typeface="Playfair Display"/>
                <a:cs typeface="Playfair Display"/>
                <a:sym typeface="Playfair Display"/>
              </a:rPr>
              <a:t>*Note: Sell signals are generated by the crossing of 8 day and 20 day moving averages not sentimen</a:t>
            </a:r>
            <a:r>
              <a:rPr lang="en">
                <a:latin typeface="Playfair Display"/>
                <a:ea typeface="Playfair Display"/>
                <a:cs typeface="Playfair Display"/>
                <a:sym typeface="Playfair Display"/>
              </a:rPr>
              <a:t>t</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457200" rtl="0" algn="l">
              <a:spcBef>
                <a:spcPts val="0"/>
              </a:spcBef>
              <a:spcAft>
                <a:spcPts val="0"/>
              </a:spcAft>
              <a:buNone/>
            </a:pPr>
            <a:r>
              <a:t/>
            </a:r>
            <a:endParaRPr>
              <a:latin typeface="Playfair Display"/>
              <a:ea typeface="Playfair Display"/>
              <a:cs typeface="Playfair Display"/>
              <a:sym typeface="Playfair Displ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3"/>
          <p:cNvSpPr txBox="1"/>
          <p:nvPr>
            <p:ph type="ctr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ora"/>
                <a:ea typeface="Lora"/>
                <a:cs typeface="Lora"/>
                <a:sym typeface="Lora"/>
              </a:rPr>
              <a:t>time to trade</a:t>
            </a:r>
            <a:endParaRPr>
              <a:latin typeface="Lora"/>
              <a:ea typeface="Lora"/>
              <a:cs typeface="Lora"/>
              <a:sym typeface="Lor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4"/>
          <p:cNvSpPr txBox="1"/>
          <p:nvPr>
            <p:ph idx="4294967295" type="body"/>
          </p:nvPr>
        </p:nvSpPr>
        <p:spPr>
          <a:xfrm>
            <a:off x="4594800" y="70650"/>
            <a:ext cx="4442400" cy="2463600"/>
          </a:xfrm>
          <a:prstGeom prst="rect">
            <a:avLst/>
          </a:prstGeom>
          <a:solidFill>
            <a:srgbClr val="FFFFFF"/>
          </a:solidFill>
        </p:spPr>
        <p:txBody>
          <a:bodyPr anchorCtr="0" anchor="t" bIns="91425" lIns="91425" spcFirstLastPara="1" rIns="91425" wrap="square" tIns="91425">
            <a:noAutofit/>
          </a:bodyPr>
          <a:lstStyle/>
          <a:p>
            <a:pPr indent="-342900" lvl="0" marL="457200" rtl="0" algn="l">
              <a:spcBef>
                <a:spcPts val="0"/>
              </a:spcBef>
              <a:spcAft>
                <a:spcPts val="0"/>
              </a:spcAft>
              <a:buClr>
                <a:schemeClr val="accent1"/>
              </a:buClr>
              <a:buSzPts val="1800"/>
              <a:buChar char="-"/>
            </a:pPr>
            <a:r>
              <a:rPr lang="en">
                <a:solidFill>
                  <a:schemeClr val="accent1"/>
                </a:solidFill>
              </a:rPr>
              <a:t>Scrape Federal Reserve COVID-19 related press releases (BeautifulSoup)</a:t>
            </a:r>
            <a:endParaRPr>
              <a:solidFill>
                <a:schemeClr val="accent1"/>
              </a:solidFill>
            </a:endParaRPr>
          </a:p>
          <a:p>
            <a:pPr indent="-342900" lvl="0" marL="457200" rtl="0" algn="l">
              <a:spcBef>
                <a:spcPts val="0"/>
              </a:spcBef>
              <a:spcAft>
                <a:spcPts val="0"/>
              </a:spcAft>
              <a:buClr>
                <a:schemeClr val="accent1"/>
              </a:buClr>
              <a:buSzPts val="1800"/>
              <a:buChar char="-"/>
            </a:pPr>
            <a:r>
              <a:rPr lang="en">
                <a:solidFill>
                  <a:schemeClr val="accent1"/>
                </a:solidFill>
              </a:rPr>
              <a:t>SpaCy and Vader to analyze and score sentiment </a:t>
            </a:r>
            <a:endParaRPr>
              <a:solidFill>
                <a:schemeClr val="accent1"/>
              </a:solidFill>
            </a:endParaRPr>
          </a:p>
          <a:p>
            <a:pPr indent="-342900" lvl="0" marL="457200" rtl="0" algn="l">
              <a:spcBef>
                <a:spcPts val="0"/>
              </a:spcBef>
              <a:spcAft>
                <a:spcPts val="0"/>
              </a:spcAft>
              <a:buClr>
                <a:schemeClr val="accent1"/>
              </a:buClr>
              <a:buSzPts val="1800"/>
              <a:buChar char="-"/>
            </a:pPr>
            <a:r>
              <a:rPr lang="en">
                <a:solidFill>
                  <a:schemeClr val="accent1"/>
                </a:solidFill>
              </a:rPr>
              <a:t>Use score to adjust trading algorithm</a:t>
            </a:r>
            <a:endParaRPr>
              <a:solidFill>
                <a:schemeClr val="accent1"/>
              </a:solidFill>
            </a:endParaRPr>
          </a:p>
        </p:txBody>
      </p:sp>
      <p:pic>
        <p:nvPicPr>
          <p:cNvPr id="68" name="Google Shape;68;p14"/>
          <p:cNvPicPr preferRelativeResize="0"/>
          <p:nvPr/>
        </p:nvPicPr>
        <p:blipFill rotWithShape="1">
          <a:blip r:embed="rId3">
            <a:alphaModFix/>
          </a:blip>
          <a:srcRect b="0" l="495" r="495" t="0"/>
          <a:stretch/>
        </p:blipFill>
        <p:spPr>
          <a:xfrm>
            <a:off x="76200" y="70650"/>
            <a:ext cx="4442399" cy="5002200"/>
          </a:xfrm>
          <a:prstGeom prst="rect">
            <a:avLst/>
          </a:prstGeom>
          <a:noFill/>
          <a:ln>
            <a:noFill/>
          </a:ln>
        </p:spPr>
      </p:pic>
      <p:pic>
        <p:nvPicPr>
          <p:cNvPr id="69" name="Google Shape;69;p14"/>
          <p:cNvPicPr preferRelativeResize="0"/>
          <p:nvPr/>
        </p:nvPicPr>
        <p:blipFill rotWithShape="1">
          <a:blip r:embed="rId4">
            <a:alphaModFix/>
          </a:blip>
          <a:srcRect b="670" l="0" r="0" t="670"/>
          <a:stretch/>
        </p:blipFill>
        <p:spPr>
          <a:xfrm>
            <a:off x="4594800" y="2609250"/>
            <a:ext cx="4442397" cy="24635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5"/>
          <p:cNvSpPr txBox="1"/>
          <p:nvPr>
            <p:ph type="title"/>
          </p:nvPr>
        </p:nvSpPr>
        <p:spPr>
          <a:xfrm>
            <a:off x="363625" y="526350"/>
            <a:ext cx="56187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HTML IS CONFUSING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pic>
        <p:nvPicPr>
          <p:cNvPr id="79" name="Google Shape;79;p16"/>
          <p:cNvPicPr preferRelativeResize="0"/>
          <p:nvPr/>
        </p:nvPicPr>
        <p:blipFill>
          <a:blip r:embed="rId3">
            <a:alphaModFix/>
          </a:blip>
          <a:stretch>
            <a:fillRect/>
          </a:stretch>
        </p:blipFill>
        <p:spPr>
          <a:xfrm>
            <a:off x="85375" y="62050"/>
            <a:ext cx="4486626" cy="2882688"/>
          </a:xfrm>
          <a:prstGeom prst="rect">
            <a:avLst/>
          </a:prstGeom>
          <a:noFill/>
          <a:ln>
            <a:noFill/>
          </a:ln>
        </p:spPr>
      </p:pic>
      <p:pic>
        <p:nvPicPr>
          <p:cNvPr id="80" name="Google Shape;80;p16"/>
          <p:cNvPicPr preferRelativeResize="0"/>
          <p:nvPr/>
        </p:nvPicPr>
        <p:blipFill>
          <a:blip r:embed="rId4">
            <a:alphaModFix/>
          </a:blip>
          <a:stretch>
            <a:fillRect/>
          </a:stretch>
        </p:blipFill>
        <p:spPr>
          <a:xfrm>
            <a:off x="4572000" y="62050"/>
            <a:ext cx="4486626" cy="2875740"/>
          </a:xfrm>
          <a:prstGeom prst="rect">
            <a:avLst/>
          </a:prstGeom>
          <a:noFill/>
          <a:ln>
            <a:noFill/>
          </a:ln>
        </p:spPr>
      </p:pic>
      <p:pic>
        <p:nvPicPr>
          <p:cNvPr id="81" name="Google Shape;81;p16"/>
          <p:cNvPicPr preferRelativeResize="0"/>
          <p:nvPr/>
        </p:nvPicPr>
        <p:blipFill rotWithShape="1">
          <a:blip r:embed="rId5">
            <a:alphaModFix/>
          </a:blip>
          <a:srcRect b="0" l="1215" r="0" t="0"/>
          <a:stretch/>
        </p:blipFill>
        <p:spPr>
          <a:xfrm>
            <a:off x="5566750" y="2329800"/>
            <a:ext cx="3491875" cy="2714225"/>
          </a:xfrm>
          <a:prstGeom prst="rect">
            <a:avLst/>
          </a:prstGeom>
          <a:noFill/>
          <a:ln>
            <a:noFill/>
          </a:ln>
        </p:spPr>
      </p:pic>
      <p:pic>
        <p:nvPicPr>
          <p:cNvPr id="82" name="Google Shape;82;p16"/>
          <p:cNvPicPr preferRelativeResize="0"/>
          <p:nvPr/>
        </p:nvPicPr>
        <p:blipFill rotWithShape="1">
          <a:blip r:embed="rId3">
            <a:alphaModFix/>
          </a:blip>
          <a:srcRect b="41094" l="64206" r="0" t="7143"/>
          <a:stretch/>
        </p:blipFill>
        <p:spPr>
          <a:xfrm>
            <a:off x="85375" y="1964625"/>
            <a:ext cx="3314228" cy="3079400"/>
          </a:xfrm>
          <a:prstGeom prst="rect">
            <a:avLst/>
          </a:prstGeom>
          <a:noFill/>
          <a:ln>
            <a:noFill/>
          </a:ln>
        </p:spPr>
      </p:pic>
      <p:pic>
        <p:nvPicPr>
          <p:cNvPr id="83" name="Google Shape;83;p16"/>
          <p:cNvPicPr preferRelativeResize="0"/>
          <p:nvPr/>
        </p:nvPicPr>
        <p:blipFill>
          <a:blip r:embed="rId6">
            <a:alphaModFix/>
          </a:blip>
          <a:stretch>
            <a:fillRect/>
          </a:stretch>
        </p:blipFill>
        <p:spPr>
          <a:xfrm>
            <a:off x="3904200" y="2937800"/>
            <a:ext cx="1220925" cy="20992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7"/>
          <p:cNvSpPr txBox="1"/>
          <p:nvPr>
            <p:ph type="title"/>
          </p:nvPr>
        </p:nvSpPr>
        <p:spPr>
          <a:xfrm>
            <a:off x="265500" y="1857525"/>
            <a:ext cx="4045200" cy="1010400"/>
          </a:xfrm>
          <a:prstGeom prst="rect">
            <a:avLst/>
          </a:prstGeom>
          <a:solidFill>
            <a:schemeClr val="dk1"/>
          </a:solidFill>
        </p:spPr>
        <p:txBody>
          <a:bodyPr anchorCtr="0" anchor="b" bIns="91425" lIns="91425" spcFirstLastPara="1" rIns="91425" wrap="square" tIns="91425">
            <a:noAutofit/>
          </a:bodyPr>
          <a:lstStyle/>
          <a:p>
            <a:pPr indent="0" lvl="0" marL="0" rtl="0" algn="ctr">
              <a:spcBef>
                <a:spcPts val="0"/>
              </a:spcBef>
              <a:spcAft>
                <a:spcPts val="0"/>
              </a:spcAft>
              <a:buNone/>
            </a:pPr>
            <a:r>
              <a:rPr lang="en" sz="4700"/>
              <a:t>Beautiful Soup! </a:t>
            </a:r>
            <a:endParaRPr sz="4700"/>
          </a:p>
        </p:txBody>
      </p:sp>
      <p:sp>
        <p:nvSpPr>
          <p:cNvPr id="89" name="Google Shape;89;p17"/>
          <p:cNvSpPr txBox="1"/>
          <p:nvPr>
            <p:ph idx="1" type="subTitle"/>
          </p:nvPr>
        </p:nvSpPr>
        <p:spPr>
          <a:xfrm>
            <a:off x="93250" y="2921400"/>
            <a:ext cx="44778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*Pulls data out of HTML and XML files for Python*</a:t>
            </a:r>
            <a:endParaRPr sz="1400"/>
          </a:p>
        </p:txBody>
      </p:sp>
      <p:pic>
        <p:nvPicPr>
          <p:cNvPr id="90" name="Google Shape;90;p17"/>
          <p:cNvPicPr preferRelativeResize="0"/>
          <p:nvPr/>
        </p:nvPicPr>
        <p:blipFill>
          <a:blip r:embed="rId3">
            <a:alphaModFix/>
          </a:blip>
          <a:stretch>
            <a:fillRect/>
          </a:stretch>
        </p:blipFill>
        <p:spPr>
          <a:xfrm>
            <a:off x="1459857" y="494600"/>
            <a:ext cx="1744590" cy="1010300"/>
          </a:xfrm>
          <a:prstGeom prst="rect">
            <a:avLst/>
          </a:prstGeom>
          <a:noFill/>
          <a:ln>
            <a:noFill/>
          </a:ln>
        </p:spPr>
      </p:pic>
      <p:pic>
        <p:nvPicPr>
          <p:cNvPr id="91" name="Google Shape;91;p17"/>
          <p:cNvPicPr preferRelativeResize="0"/>
          <p:nvPr/>
        </p:nvPicPr>
        <p:blipFill>
          <a:blip r:embed="rId4">
            <a:alphaModFix/>
          </a:blip>
          <a:stretch>
            <a:fillRect/>
          </a:stretch>
        </p:blipFill>
        <p:spPr>
          <a:xfrm>
            <a:off x="4571050" y="0"/>
            <a:ext cx="4572950" cy="1755123"/>
          </a:xfrm>
          <a:prstGeom prst="rect">
            <a:avLst/>
          </a:prstGeom>
          <a:noFill/>
          <a:ln>
            <a:noFill/>
          </a:ln>
        </p:spPr>
      </p:pic>
      <p:pic>
        <p:nvPicPr>
          <p:cNvPr id="92" name="Google Shape;92;p17"/>
          <p:cNvPicPr preferRelativeResize="0"/>
          <p:nvPr/>
        </p:nvPicPr>
        <p:blipFill rotWithShape="1">
          <a:blip r:embed="rId5">
            <a:alphaModFix/>
          </a:blip>
          <a:srcRect b="8950" l="0" r="0" t="0"/>
          <a:stretch/>
        </p:blipFill>
        <p:spPr>
          <a:xfrm>
            <a:off x="4571050" y="1755125"/>
            <a:ext cx="4572950" cy="3388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pic>
        <p:nvPicPr>
          <p:cNvPr id="97" name="Google Shape;97;p18"/>
          <p:cNvPicPr preferRelativeResize="0"/>
          <p:nvPr/>
        </p:nvPicPr>
        <p:blipFill>
          <a:blip r:embed="rId3">
            <a:alphaModFix/>
          </a:blip>
          <a:stretch>
            <a:fillRect/>
          </a:stretch>
        </p:blipFill>
        <p:spPr>
          <a:xfrm>
            <a:off x="0" y="66300"/>
            <a:ext cx="4168949" cy="3830349"/>
          </a:xfrm>
          <a:prstGeom prst="rect">
            <a:avLst/>
          </a:prstGeom>
          <a:noFill/>
          <a:ln>
            <a:noFill/>
          </a:ln>
        </p:spPr>
      </p:pic>
      <p:pic>
        <p:nvPicPr>
          <p:cNvPr id="98" name="Google Shape;98;p18"/>
          <p:cNvPicPr preferRelativeResize="0"/>
          <p:nvPr/>
        </p:nvPicPr>
        <p:blipFill>
          <a:blip r:embed="rId4">
            <a:alphaModFix/>
          </a:blip>
          <a:stretch>
            <a:fillRect/>
          </a:stretch>
        </p:blipFill>
        <p:spPr>
          <a:xfrm>
            <a:off x="4168952" y="0"/>
            <a:ext cx="4580196" cy="5143500"/>
          </a:xfrm>
          <a:prstGeom prst="rect">
            <a:avLst/>
          </a:prstGeom>
          <a:noFill/>
          <a:ln>
            <a:noFill/>
          </a:ln>
        </p:spPr>
      </p:pic>
      <p:pic>
        <p:nvPicPr>
          <p:cNvPr id="99" name="Google Shape;99;p18"/>
          <p:cNvPicPr preferRelativeResize="0"/>
          <p:nvPr/>
        </p:nvPicPr>
        <p:blipFill>
          <a:blip r:embed="rId5">
            <a:alphaModFix/>
          </a:blip>
          <a:stretch>
            <a:fillRect/>
          </a:stretch>
        </p:blipFill>
        <p:spPr>
          <a:xfrm>
            <a:off x="5458619" y="1387250"/>
            <a:ext cx="3685378" cy="3756251"/>
          </a:xfrm>
          <a:prstGeom prst="rect">
            <a:avLst/>
          </a:prstGeom>
          <a:noFill/>
          <a:ln>
            <a:noFill/>
          </a:ln>
        </p:spPr>
      </p:pic>
      <p:sp>
        <p:nvSpPr>
          <p:cNvPr id="100" name="Google Shape;100;p18"/>
          <p:cNvSpPr txBox="1"/>
          <p:nvPr>
            <p:ph idx="4294967295" type="body"/>
          </p:nvPr>
        </p:nvSpPr>
        <p:spPr>
          <a:xfrm>
            <a:off x="86875" y="4003675"/>
            <a:ext cx="4138500" cy="701400"/>
          </a:xfrm>
          <a:prstGeom prst="rect">
            <a:avLst/>
          </a:prstGeom>
          <a:solidFill>
            <a:schemeClr val="lt1"/>
          </a:solidFill>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2500"/>
              <a:t>for loop</a:t>
            </a:r>
            <a:r>
              <a:rPr lang="en" sz="2500"/>
              <a:t> </a:t>
            </a:r>
            <a:r>
              <a:rPr lang="en" sz="2400"/>
              <a:t>into lists to build </a:t>
            </a:r>
            <a:r>
              <a:rPr lang="en" sz="2500"/>
              <a:t>dataframe</a:t>
            </a:r>
            <a:endParaRPr sz="2600"/>
          </a:p>
        </p:txBody>
      </p:sp>
      <p:pic>
        <p:nvPicPr>
          <p:cNvPr id="101" name="Google Shape;101;p18"/>
          <p:cNvPicPr preferRelativeResize="0"/>
          <p:nvPr/>
        </p:nvPicPr>
        <p:blipFill>
          <a:blip r:embed="rId6">
            <a:alphaModFix/>
          </a:blip>
          <a:stretch>
            <a:fillRect/>
          </a:stretch>
        </p:blipFill>
        <p:spPr>
          <a:xfrm>
            <a:off x="1650125" y="-4"/>
            <a:ext cx="1337700" cy="570475"/>
          </a:xfrm>
          <a:prstGeom prst="rect">
            <a:avLst/>
          </a:prstGeom>
          <a:noFill/>
          <a:ln>
            <a:noFill/>
          </a:ln>
          <a:effectLst>
            <a:outerShdw blurRad="100013" rotWithShape="0" algn="bl" dir="12420000" dist="19050">
              <a:srgbClr val="000000">
                <a:alpha val="49000"/>
              </a:srgbClr>
            </a:outerShdw>
          </a:effectLst>
        </p:spPr>
      </p:pic>
      <p:cxnSp>
        <p:nvCxnSpPr>
          <p:cNvPr id="102" name="Google Shape;102;p18"/>
          <p:cNvCxnSpPr/>
          <p:nvPr/>
        </p:nvCxnSpPr>
        <p:spPr>
          <a:xfrm rot="10800000">
            <a:off x="2987825" y="66388"/>
            <a:ext cx="0" cy="437700"/>
          </a:xfrm>
          <a:prstGeom prst="straightConnector1">
            <a:avLst/>
          </a:prstGeom>
          <a:noFill/>
          <a:ln cap="flat" cmpd="sng" w="19050">
            <a:solidFill>
              <a:srgbClr val="FF0000"/>
            </a:solidFill>
            <a:prstDash val="solid"/>
            <a:round/>
            <a:headEnd len="med" w="med" type="none"/>
            <a:tailEnd len="med" w="med" type="triangle"/>
          </a:ln>
          <a:effectLst>
            <a:outerShdw blurRad="57150" rotWithShape="0" algn="bl" dir="5400000" dist="19050">
              <a:srgbClr val="000000">
                <a:alpha val="50000"/>
              </a:srgbClr>
            </a:outerShdw>
          </a:effectLst>
        </p:spPr>
      </p:cxnSp>
      <p:sp>
        <p:nvSpPr>
          <p:cNvPr id="103" name="Google Shape;103;p18"/>
          <p:cNvSpPr/>
          <p:nvPr/>
        </p:nvSpPr>
        <p:spPr>
          <a:xfrm rot="-6415935">
            <a:off x="7937690" y="3704932"/>
            <a:ext cx="292613" cy="312556"/>
          </a:xfrm>
          <a:custGeom>
            <a:rect b="b" l="l" r="r" t="t"/>
            <a:pathLst>
              <a:path extrusionOk="0" h="16045" w="15530">
                <a:moveTo>
                  <a:pt x="14382" y="5637"/>
                </a:moveTo>
                <a:cubicBezTo>
                  <a:pt x="10953" y="2208"/>
                  <a:pt x="1856" y="-2693"/>
                  <a:pt x="322" y="1907"/>
                </a:cubicBezTo>
                <a:cubicBezTo>
                  <a:pt x="-1588" y="7635"/>
                  <a:pt x="6481" y="17924"/>
                  <a:pt x="12086" y="15680"/>
                </a:cubicBezTo>
                <a:cubicBezTo>
                  <a:pt x="14955" y="14532"/>
                  <a:pt x="12957" y="8784"/>
                  <a:pt x="15530" y="7072"/>
                </a:cubicBezTo>
              </a:path>
            </a:pathLst>
          </a:custGeom>
          <a:noFill/>
          <a:ln cap="flat" cmpd="sng" w="19050">
            <a:solidFill>
              <a:srgbClr val="FF0000"/>
            </a:solidFill>
            <a:prstDash val="solid"/>
            <a:round/>
            <a:headEnd len="med" w="med" type="none"/>
            <a:tailEnd len="med" w="med" type="none"/>
          </a:ln>
          <a:effectLst>
            <a:outerShdw blurRad="57150" rotWithShape="0" algn="bl" dir="5400000" dist="19050">
              <a:srgbClr val="000000">
                <a:alpha val="50000"/>
              </a:srgbClr>
            </a:outerShdw>
          </a:effectLst>
        </p:spPr>
      </p:sp>
      <p:sp>
        <p:nvSpPr>
          <p:cNvPr id="104" name="Google Shape;104;p18"/>
          <p:cNvSpPr/>
          <p:nvPr/>
        </p:nvSpPr>
        <p:spPr>
          <a:xfrm>
            <a:off x="5504558" y="1673984"/>
            <a:ext cx="356325" cy="242250"/>
          </a:xfrm>
          <a:custGeom>
            <a:rect b="b" l="l" r="r" t="t"/>
            <a:pathLst>
              <a:path extrusionOk="0" h="9690" w="14253">
                <a:moveTo>
                  <a:pt x="14253" y="1335"/>
                </a:moveTo>
                <a:cubicBezTo>
                  <a:pt x="10218" y="-1355"/>
                  <a:pt x="-1341" y="465"/>
                  <a:pt x="192" y="5065"/>
                </a:cubicBezTo>
                <a:cubicBezTo>
                  <a:pt x="1389" y="8655"/>
                  <a:pt x="7425" y="10774"/>
                  <a:pt x="10809" y="9082"/>
                </a:cubicBezTo>
                <a:cubicBezTo>
                  <a:pt x="13325" y="7824"/>
                  <a:pt x="13392" y="3861"/>
                  <a:pt x="13392" y="1048"/>
                </a:cubicBezTo>
              </a:path>
            </a:pathLst>
          </a:custGeom>
          <a:noFill/>
          <a:ln cap="flat" cmpd="sng" w="19050">
            <a:solidFill>
              <a:srgbClr val="FF0000"/>
            </a:solidFill>
            <a:prstDash val="solid"/>
            <a:round/>
            <a:headEnd len="med" w="med" type="none"/>
            <a:tailEnd len="med" w="med" type="none"/>
          </a:ln>
          <a:effectLst>
            <a:outerShdw blurRad="57150" rotWithShape="0" algn="bl" dir="5400000" dist="19050">
              <a:srgbClr val="000000">
                <a:alpha val="50000"/>
              </a:srgbClr>
            </a:outerShdw>
          </a:effectLst>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pic>
        <p:nvPicPr>
          <p:cNvPr id="109" name="Google Shape;109;p19"/>
          <p:cNvPicPr preferRelativeResize="0"/>
          <p:nvPr/>
        </p:nvPicPr>
        <p:blipFill>
          <a:blip r:embed="rId3">
            <a:alphaModFix/>
          </a:blip>
          <a:stretch>
            <a:fillRect/>
          </a:stretch>
        </p:blipFill>
        <p:spPr>
          <a:xfrm>
            <a:off x="106600" y="129125"/>
            <a:ext cx="4577776" cy="3100926"/>
          </a:xfrm>
          <a:prstGeom prst="rect">
            <a:avLst/>
          </a:prstGeom>
          <a:noFill/>
          <a:ln>
            <a:noFill/>
          </a:ln>
        </p:spPr>
      </p:pic>
      <p:pic>
        <p:nvPicPr>
          <p:cNvPr id="110" name="Google Shape;110;p19"/>
          <p:cNvPicPr preferRelativeResize="0"/>
          <p:nvPr/>
        </p:nvPicPr>
        <p:blipFill>
          <a:blip r:embed="rId4">
            <a:alphaModFix/>
          </a:blip>
          <a:stretch>
            <a:fillRect/>
          </a:stretch>
        </p:blipFill>
        <p:spPr>
          <a:xfrm>
            <a:off x="5466325" y="1906822"/>
            <a:ext cx="2870275" cy="1010950"/>
          </a:xfrm>
          <a:prstGeom prst="rect">
            <a:avLst/>
          </a:prstGeom>
          <a:noFill/>
          <a:ln>
            <a:noFill/>
          </a:ln>
        </p:spPr>
      </p:pic>
      <p:pic>
        <p:nvPicPr>
          <p:cNvPr id="111" name="Google Shape;111;p19"/>
          <p:cNvPicPr preferRelativeResize="0"/>
          <p:nvPr/>
        </p:nvPicPr>
        <p:blipFill>
          <a:blip r:embed="rId5">
            <a:alphaModFix/>
          </a:blip>
          <a:stretch>
            <a:fillRect/>
          </a:stretch>
        </p:blipFill>
        <p:spPr>
          <a:xfrm>
            <a:off x="4776825" y="3289201"/>
            <a:ext cx="4249263" cy="1608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0"/>
          <p:cNvSpPr txBox="1"/>
          <p:nvPr>
            <p:ph idx="4294967295" type="title"/>
          </p:nvPr>
        </p:nvSpPr>
        <p:spPr>
          <a:xfrm>
            <a:off x="311700" y="4022850"/>
            <a:ext cx="8520600" cy="572700"/>
          </a:xfrm>
          <a:prstGeom prst="rect">
            <a:avLst/>
          </a:prstGeom>
          <a:solidFill>
            <a:srgbClr val="40CC88"/>
          </a:solidFill>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40CC88"/>
                </a:highlight>
              </a:rPr>
              <a:t>Sentiment</a:t>
            </a:r>
            <a:endParaRPr>
              <a:highlight>
                <a:srgbClr val="40CC88"/>
              </a:highlight>
            </a:endParaRPr>
          </a:p>
        </p:txBody>
      </p:sp>
      <p:pic>
        <p:nvPicPr>
          <p:cNvPr id="117" name="Google Shape;117;p20"/>
          <p:cNvPicPr preferRelativeResize="0"/>
          <p:nvPr/>
        </p:nvPicPr>
        <p:blipFill rotWithShape="1">
          <a:blip r:embed="rId3">
            <a:alphaModFix/>
          </a:blip>
          <a:srcRect b="9249" l="0" r="0" t="9257"/>
          <a:stretch/>
        </p:blipFill>
        <p:spPr>
          <a:xfrm>
            <a:off x="83275" y="1365900"/>
            <a:ext cx="2959499" cy="2411703"/>
          </a:xfrm>
          <a:prstGeom prst="rect">
            <a:avLst/>
          </a:prstGeom>
          <a:noFill/>
          <a:ln>
            <a:noFill/>
          </a:ln>
        </p:spPr>
      </p:pic>
      <p:pic>
        <p:nvPicPr>
          <p:cNvPr id="118" name="Google Shape;118;p20"/>
          <p:cNvPicPr preferRelativeResize="0"/>
          <p:nvPr/>
        </p:nvPicPr>
        <p:blipFill rotWithShape="1">
          <a:blip r:embed="rId4">
            <a:alphaModFix/>
          </a:blip>
          <a:srcRect b="0" l="9124" r="9116" t="0"/>
          <a:stretch/>
        </p:blipFill>
        <p:spPr>
          <a:xfrm>
            <a:off x="3098025" y="1365900"/>
            <a:ext cx="2959472" cy="2411697"/>
          </a:xfrm>
          <a:prstGeom prst="rect">
            <a:avLst/>
          </a:prstGeom>
          <a:noFill/>
          <a:ln>
            <a:noFill/>
          </a:ln>
        </p:spPr>
      </p:pic>
      <p:pic>
        <p:nvPicPr>
          <p:cNvPr id="119" name="Google Shape;119;p20"/>
          <p:cNvPicPr preferRelativeResize="0"/>
          <p:nvPr/>
        </p:nvPicPr>
        <p:blipFill rotWithShape="1">
          <a:blip r:embed="rId5">
            <a:alphaModFix/>
          </a:blip>
          <a:srcRect b="0" l="15512" r="15512" t="0"/>
          <a:stretch/>
        </p:blipFill>
        <p:spPr>
          <a:xfrm>
            <a:off x="6112750" y="1365900"/>
            <a:ext cx="2959498" cy="24117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pic>
        <p:nvPicPr>
          <p:cNvPr id="124" name="Google Shape;124;p21"/>
          <p:cNvPicPr preferRelativeResize="0"/>
          <p:nvPr/>
        </p:nvPicPr>
        <p:blipFill>
          <a:blip r:embed="rId3">
            <a:alphaModFix/>
          </a:blip>
          <a:stretch>
            <a:fillRect/>
          </a:stretch>
        </p:blipFill>
        <p:spPr>
          <a:xfrm>
            <a:off x="366150" y="489588"/>
            <a:ext cx="4419601" cy="4164321"/>
          </a:xfrm>
          <a:prstGeom prst="rect">
            <a:avLst/>
          </a:prstGeom>
          <a:noFill/>
          <a:ln>
            <a:noFill/>
          </a:ln>
        </p:spPr>
      </p:pic>
      <p:sp>
        <p:nvSpPr>
          <p:cNvPr id="125" name="Google Shape;125;p21"/>
          <p:cNvSpPr txBox="1"/>
          <p:nvPr/>
        </p:nvSpPr>
        <p:spPr>
          <a:xfrm>
            <a:off x="5374100" y="529850"/>
            <a:ext cx="3499500" cy="4164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Playfair Display"/>
              <a:buChar char="-"/>
            </a:pPr>
            <a:r>
              <a:rPr lang="en">
                <a:latin typeface="Playfair Display"/>
                <a:ea typeface="Playfair Display"/>
                <a:cs typeface="Playfair Display"/>
                <a:sym typeface="Playfair Display"/>
              </a:rPr>
              <a:t>Created a dataframe from the csv file to display all the relevant information and text</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317500" lvl="0" marL="457200" rtl="0" algn="l">
              <a:spcBef>
                <a:spcPts val="0"/>
              </a:spcBef>
              <a:spcAft>
                <a:spcPts val="0"/>
              </a:spcAft>
              <a:buSzPts val="1400"/>
              <a:buFont typeface="Playfair Display"/>
              <a:buChar char="-"/>
            </a:pPr>
            <a:r>
              <a:rPr lang="en">
                <a:latin typeface="Playfair Display"/>
                <a:ea typeface="Playfair Display"/>
                <a:cs typeface="Playfair Display"/>
                <a:sym typeface="Playfair Display"/>
              </a:rPr>
              <a:t>Narrowed the dataframe to just include the dates and text of articles </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317500" lvl="0" marL="457200" rtl="0" algn="l">
              <a:spcBef>
                <a:spcPts val="0"/>
              </a:spcBef>
              <a:spcAft>
                <a:spcPts val="0"/>
              </a:spcAft>
              <a:buClr>
                <a:schemeClr val="dk2"/>
              </a:buClr>
              <a:buSzPts val="1400"/>
              <a:buFont typeface="Playfair Display"/>
              <a:buChar char="-"/>
            </a:pPr>
            <a:r>
              <a:rPr lang="en">
                <a:solidFill>
                  <a:schemeClr val="dk2"/>
                </a:solidFill>
                <a:latin typeface="Playfair Display"/>
                <a:ea typeface="Playfair Display"/>
                <a:cs typeface="Playfair Display"/>
                <a:sym typeface="Playfair Display"/>
              </a:rPr>
              <a:t>Initially implemented our analysis through SpaCy with our own library of terms but decided to use VADER because of its robust data and what we believe to be more accurate sentiment scoring of our articles</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45720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457200" rtl="0" algn="l">
              <a:spcBef>
                <a:spcPts val="0"/>
              </a:spcBef>
              <a:spcAft>
                <a:spcPts val="0"/>
              </a:spcAft>
              <a:buNone/>
            </a:pPr>
            <a:r>
              <a:t/>
            </a:r>
            <a:endParaRPr>
              <a:latin typeface="Playfair Display"/>
              <a:ea typeface="Playfair Display"/>
              <a:cs typeface="Playfair Display"/>
              <a:sym typeface="Playfair Display"/>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F9D58"/>
      </a:accent4>
      <a:accent5>
        <a:srgbClr val="01AFD1"/>
      </a:accent5>
      <a:accent6>
        <a:srgbClr val="9C27B0"/>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